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9" r:id="rId2"/>
    <p:sldId id="284" r:id="rId3"/>
    <p:sldId id="285" r:id="rId4"/>
    <p:sldId id="286" r:id="rId5"/>
    <p:sldId id="287" r:id="rId6"/>
    <p:sldId id="288" r:id="rId7"/>
    <p:sldId id="264" r:id="rId8"/>
    <p:sldId id="274" r:id="rId9"/>
    <p:sldId id="277" r:id="rId10"/>
    <p:sldId id="278" r:id="rId11"/>
    <p:sldId id="279" r:id="rId12"/>
    <p:sldId id="280" r:id="rId13"/>
    <p:sldId id="281" r:id="rId14"/>
    <p:sldId id="304" r:id="rId15"/>
    <p:sldId id="293" r:id="rId16"/>
    <p:sldId id="294" r:id="rId17"/>
    <p:sldId id="299" r:id="rId18"/>
    <p:sldId id="300" r:id="rId19"/>
    <p:sldId id="301" r:id="rId20"/>
    <p:sldId id="302" r:id="rId21"/>
    <p:sldId id="305" r:id="rId22"/>
    <p:sldId id="290" r:id="rId23"/>
    <p:sldId id="291" r:id="rId24"/>
    <p:sldId id="292" r:id="rId25"/>
    <p:sldId id="303" r:id="rId26"/>
    <p:sldId id="295" r:id="rId27"/>
    <p:sldId id="29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6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896" y="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E40F-418D-464E-81D0-D1B162CCC0CC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63887-548F-4671-80B4-8A21FC47A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2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3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1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8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6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8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8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1E30A-FA46-44AD-8356-03A9F9692AB1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A700-4CBB-4E4D-A6AB-5167C90A8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9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94027"/>
            <a:ext cx="9144000" cy="2387600"/>
          </a:xfrm>
        </p:spPr>
        <p:txBody>
          <a:bodyPr/>
          <a:lstStyle/>
          <a:p>
            <a:r>
              <a:rPr lang="en-US" dirty="0" smtClean="0"/>
              <a:t>Wearable Muscle Sensing Exercise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Senior Capstone Project</a:t>
            </a:r>
          </a:p>
          <a:p>
            <a:r>
              <a:rPr lang="en-US" i="1" dirty="0"/>
              <a:t>Electrical &amp; </a:t>
            </a:r>
            <a:r>
              <a:rPr lang="en-US" i="1" dirty="0" smtClean="0"/>
              <a:t>Computer Engineering</a:t>
            </a:r>
          </a:p>
          <a:p>
            <a:r>
              <a:rPr lang="en-US" i="1" dirty="0" err="1" smtClean="0"/>
              <a:t>Maseeh</a:t>
            </a:r>
            <a:r>
              <a:rPr lang="en-US" i="1" dirty="0" smtClean="0"/>
              <a:t> College of Engineering &amp; Computer Science</a:t>
            </a:r>
          </a:p>
          <a:p>
            <a:r>
              <a:rPr lang="en-US" i="1" dirty="0" smtClean="0"/>
              <a:t>Portland State University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85906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998482" y="1997698"/>
            <a:ext cx="7202079" cy="42051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1530" y="2536028"/>
            <a:ext cx="1307950" cy="6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Calibration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81183" y="3816014"/>
            <a:ext cx="2318994" cy="94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Correct reps and fatigue detector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168165" y="4460450"/>
            <a:ext cx="1041662" cy="13857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KHz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41530" y="3941705"/>
            <a:ext cx="1307950" cy="6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ADC converter</a:t>
            </a:r>
          </a:p>
        </p:txBody>
      </p:sp>
      <p:cxnSp>
        <p:nvCxnSpPr>
          <p:cNvPr id="15" name="Straight Arrow Connector 14"/>
          <p:cNvCxnSpPr>
            <a:stCxn id="7" idx="6"/>
            <a:endCxn id="13" idx="1"/>
          </p:cNvCxnSpPr>
          <p:nvPr/>
        </p:nvCxnSpPr>
        <p:spPr>
          <a:xfrm flipV="1">
            <a:off x="3209827" y="4286054"/>
            <a:ext cx="1031703" cy="867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41530" y="5157492"/>
            <a:ext cx="1307950" cy="6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19" name="Straight Arrow Connector 18"/>
          <p:cNvCxnSpPr>
            <a:stCxn id="7" idx="6"/>
            <a:endCxn id="17" idx="1"/>
          </p:cNvCxnSpPr>
          <p:nvPr/>
        </p:nvCxnSpPr>
        <p:spPr>
          <a:xfrm>
            <a:off x="3209827" y="5153320"/>
            <a:ext cx="1031703" cy="348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0"/>
          </p:cNvCxnSpPr>
          <p:nvPr/>
        </p:nvCxnSpPr>
        <p:spPr>
          <a:xfrm flipV="1">
            <a:off x="4895505" y="3234153"/>
            <a:ext cx="0" cy="707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5" idx="3"/>
            <a:endCxn id="6" idx="0"/>
          </p:cNvCxnSpPr>
          <p:nvPr/>
        </p:nvCxnSpPr>
        <p:spPr>
          <a:xfrm>
            <a:off x="5549480" y="2880377"/>
            <a:ext cx="2191200" cy="93563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6" idx="1"/>
          </p:cNvCxnSpPr>
          <p:nvPr/>
        </p:nvCxnSpPr>
        <p:spPr>
          <a:xfrm>
            <a:off x="5549480" y="4286054"/>
            <a:ext cx="10317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7" idx="3"/>
          </p:cNvCxnSpPr>
          <p:nvPr/>
        </p:nvCxnSpPr>
        <p:spPr>
          <a:xfrm>
            <a:off x="5549480" y="5501841"/>
            <a:ext cx="55696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20680" y="1977410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Processed Signal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Elbow Connector 60"/>
          <p:cNvCxnSpPr/>
          <p:nvPr/>
        </p:nvCxnSpPr>
        <p:spPr>
          <a:xfrm>
            <a:off x="1094431" y="2673529"/>
            <a:ext cx="914400" cy="914400"/>
          </a:xfrm>
          <a:prstGeom prst="bentConnector3">
            <a:avLst>
              <a:gd name="adj1" fmla="val -154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740680" y="2971285"/>
            <a:ext cx="1963026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Threshold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314648" y="1997698"/>
            <a:ext cx="1963026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Calibration’s flags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314648" y="3574138"/>
            <a:ext cx="2448178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Detector’s flag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260710" y="4936750"/>
            <a:ext cx="1963026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Timeout’s flag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168164" y="2556824"/>
            <a:ext cx="1060731" cy="6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Timer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stCxn id="69" idx="2"/>
            <a:endCxn id="7" idx="0"/>
          </p:cNvCxnSpPr>
          <p:nvPr/>
        </p:nvCxnSpPr>
        <p:spPr>
          <a:xfrm flipH="1">
            <a:off x="2688996" y="3245522"/>
            <a:ext cx="9534" cy="1214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549480" y="2686396"/>
            <a:ext cx="5505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" idx="3"/>
          </p:cNvCxnSpPr>
          <p:nvPr/>
        </p:nvCxnSpPr>
        <p:spPr>
          <a:xfrm>
            <a:off x="8900177" y="4286054"/>
            <a:ext cx="21549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764523" y="234832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1600" dirty="0" smtClean="0"/>
              <a:t>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54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53" y="1690688"/>
            <a:ext cx="8439150" cy="47339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09997" y="4725626"/>
            <a:ext cx="1041662" cy="138574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KHz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1726947"/>
            <a:ext cx="2505456" cy="13075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Initialization:</a:t>
            </a:r>
            <a:br>
              <a:rPr lang="en-US" sz="2000" b="1" dirty="0" smtClean="0"/>
            </a:br>
            <a:endParaRPr lang="en-US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Timeout_Count</a:t>
            </a:r>
            <a:r>
              <a:rPr lang="en-US" dirty="0" smtClean="0"/>
              <a:t>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Timeout = 0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218356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1600" dirty="0" smtClean="0"/>
              <a:t>Arduino -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36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09"/>
          <a:stretch/>
        </p:blipFill>
        <p:spPr>
          <a:xfrm>
            <a:off x="838199" y="2802373"/>
            <a:ext cx="8982075" cy="3261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99832" y="1923365"/>
            <a:ext cx="331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(I): Send from iPhone to Arduino</a:t>
            </a:r>
          </a:p>
          <a:p>
            <a:r>
              <a:rPr lang="en-US" dirty="0" smtClean="0"/>
              <a:t>(A): Send from Arduino to iPhone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0383" y="450682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1600" dirty="0" smtClean="0"/>
              <a:t>Arduino -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22" y="2028825"/>
            <a:ext cx="8667750" cy="4527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99832" y="1923365"/>
            <a:ext cx="331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(I): Send from iPhone to Arduino</a:t>
            </a:r>
          </a:p>
          <a:p>
            <a:r>
              <a:rPr lang="en-US" dirty="0" smtClean="0"/>
              <a:t>(A): Send from Arduino to iPhone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8620" y="207877"/>
            <a:ext cx="5479757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1600" dirty="0" smtClean="0"/>
              <a:t>Arduino – </a:t>
            </a:r>
            <a:r>
              <a:rPr lang="en-US" sz="1600" dirty="0" smtClean="0"/>
              <a:t>High-level c</a:t>
            </a:r>
            <a:r>
              <a:rPr lang="en-US" sz="1600" dirty="0" smtClean="0"/>
              <a:t>orrect repetition and fatigue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4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3108" y="1816652"/>
            <a:ext cx="1458956" cy="6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 Flag is asserted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iamond 2"/>
          <p:cNvSpPr/>
          <p:nvPr/>
        </p:nvSpPr>
        <p:spPr>
          <a:xfrm>
            <a:off x="864937" y="2923886"/>
            <a:ext cx="1915297" cy="1141488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 &gt; baseline</a:t>
            </a:r>
            <a:endParaRPr lang="en-US" dirty="0"/>
          </a:p>
        </p:txBody>
      </p:sp>
      <p:sp>
        <p:nvSpPr>
          <p:cNvPr id="6" name="Diamond 5"/>
          <p:cNvSpPr/>
          <p:nvPr/>
        </p:nvSpPr>
        <p:spPr>
          <a:xfrm>
            <a:off x="729207" y="4837398"/>
            <a:ext cx="2186755" cy="1107990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 &gt; threshold</a:t>
            </a:r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3432702" y="2874458"/>
            <a:ext cx="1503013" cy="1240343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 &gt; MAX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32702" y="5203016"/>
            <a:ext cx="1713079" cy="376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Increment reps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54730" y="4460644"/>
            <a:ext cx="1458956" cy="376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MAX = ADC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4671" y="1954635"/>
            <a:ext cx="2065860" cy="412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Curr_voltage</a:t>
            </a:r>
            <a:r>
              <a:rPr lang="en-US" dirty="0" smtClean="0">
                <a:solidFill>
                  <a:schemeClr val="tx1"/>
                </a:solidFill>
              </a:rPr>
              <a:t> = MAX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3" idx="0"/>
          </p:cNvCxnSpPr>
          <p:nvPr/>
        </p:nvCxnSpPr>
        <p:spPr>
          <a:xfrm>
            <a:off x="1822586" y="2505350"/>
            <a:ext cx="0" cy="418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  <a:endCxn id="6" idx="0"/>
          </p:cNvCxnSpPr>
          <p:nvPr/>
        </p:nvCxnSpPr>
        <p:spPr>
          <a:xfrm flipH="1">
            <a:off x="1822585" y="4065374"/>
            <a:ext cx="1" cy="772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7" idx="1"/>
          </p:cNvCxnSpPr>
          <p:nvPr/>
        </p:nvCxnSpPr>
        <p:spPr>
          <a:xfrm>
            <a:off x="2780234" y="3494630"/>
            <a:ext cx="6524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10" idx="0"/>
          </p:cNvCxnSpPr>
          <p:nvPr/>
        </p:nvCxnSpPr>
        <p:spPr>
          <a:xfrm flipH="1">
            <a:off x="4184208" y="4114801"/>
            <a:ext cx="1" cy="345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3"/>
            <a:endCxn id="5" idx="3"/>
          </p:cNvCxnSpPr>
          <p:nvPr/>
        </p:nvCxnSpPr>
        <p:spPr>
          <a:xfrm flipH="1" flipV="1">
            <a:off x="2552064" y="2161001"/>
            <a:ext cx="2383651" cy="1333629"/>
          </a:xfrm>
          <a:prstGeom prst="bentConnector3">
            <a:avLst>
              <a:gd name="adj1" fmla="val -215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4613537" y="3810104"/>
            <a:ext cx="1158857" cy="518979"/>
          </a:xfrm>
          <a:prstGeom prst="bentConnector3">
            <a:avLst>
              <a:gd name="adj1" fmla="val 10118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6" idx="3"/>
            <a:endCxn id="9" idx="1"/>
          </p:cNvCxnSpPr>
          <p:nvPr/>
        </p:nvCxnSpPr>
        <p:spPr>
          <a:xfrm>
            <a:off x="2915962" y="5391393"/>
            <a:ext cx="5167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394671" y="2844331"/>
                <a:ext cx="5408364" cy="72259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𝑖𝑛𝑐𝑟𝑒𝑎𝑠𝑒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𝑐𝑢𝑟𝑟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𝑣𝑜𝑙𝑡𝑎𝑔𝑒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𝑣𝑜𝑙𝑡𝑎𝑔𝑒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𝑣𝑜𝑙𝑡𝑎𝑔𝑒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∗100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71" y="2844331"/>
                <a:ext cx="5408364" cy="7225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Elbow Connector 49"/>
          <p:cNvCxnSpPr>
            <a:stCxn id="9" idx="3"/>
            <a:endCxn id="11" idx="1"/>
          </p:cNvCxnSpPr>
          <p:nvPr/>
        </p:nvCxnSpPr>
        <p:spPr>
          <a:xfrm flipV="1">
            <a:off x="5145781" y="2161001"/>
            <a:ext cx="1248890" cy="3230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Diamond 53"/>
          <p:cNvSpPr/>
          <p:nvPr/>
        </p:nvSpPr>
        <p:spPr>
          <a:xfrm>
            <a:off x="7911297" y="5564936"/>
            <a:ext cx="1961060" cy="1082999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Increase &gt; 17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529244" y="4145420"/>
            <a:ext cx="3139218" cy="6919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Prev_voltage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dirty="0" err="1">
                <a:solidFill>
                  <a:schemeClr val="tx1"/>
                </a:solidFill>
              </a:rPr>
              <a:t>Curr_voltage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MAX = 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502200" y="5918058"/>
            <a:ext cx="1458956" cy="376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Fatigue = 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11" idx="2"/>
          </p:cNvCxnSpPr>
          <p:nvPr/>
        </p:nvCxnSpPr>
        <p:spPr>
          <a:xfrm>
            <a:off x="7427601" y="2367366"/>
            <a:ext cx="0" cy="460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7" idx="2"/>
            <a:endCxn id="55" idx="0"/>
          </p:cNvCxnSpPr>
          <p:nvPr/>
        </p:nvCxnSpPr>
        <p:spPr>
          <a:xfrm>
            <a:off x="9098853" y="3566927"/>
            <a:ext cx="0" cy="578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4" idx="0"/>
          </p:cNvCxnSpPr>
          <p:nvPr/>
        </p:nvCxnSpPr>
        <p:spPr>
          <a:xfrm>
            <a:off x="8891827" y="4837397"/>
            <a:ext cx="0" cy="727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6" idx="1"/>
            <a:endCxn id="5" idx="1"/>
          </p:cNvCxnSpPr>
          <p:nvPr/>
        </p:nvCxnSpPr>
        <p:spPr>
          <a:xfrm rot="10800000" flipH="1">
            <a:off x="729206" y="2161001"/>
            <a:ext cx="363901" cy="3230392"/>
          </a:xfrm>
          <a:prstGeom prst="bentConnector3">
            <a:avLst>
              <a:gd name="adj1" fmla="val -8658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endCxn id="54" idx="1"/>
          </p:cNvCxnSpPr>
          <p:nvPr/>
        </p:nvCxnSpPr>
        <p:spPr>
          <a:xfrm>
            <a:off x="407737" y="5216615"/>
            <a:ext cx="7503560" cy="889821"/>
          </a:xfrm>
          <a:prstGeom prst="bentConnector3">
            <a:avLst>
              <a:gd name="adj1" fmla="val 10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493461" y="1170689"/>
            <a:ext cx="2467695" cy="14192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Initialization:</a:t>
            </a:r>
            <a:br>
              <a:rPr lang="en-US" sz="2000" b="1" dirty="0" smtClean="0"/>
            </a:br>
            <a:endParaRPr lang="en-US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MAX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Curr_voltage</a:t>
            </a:r>
            <a:r>
              <a:rPr lang="en-US" dirty="0" smtClean="0"/>
              <a:t> = 1023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Prev_voltage</a:t>
            </a:r>
            <a:r>
              <a:rPr lang="en-US" dirty="0" smtClean="0"/>
              <a:t> = 1023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21245" y="4855324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483458" y="4047422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358354" y="2886456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485908" y="4756382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60230" y="3919815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617923" y="2404145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902586" y="5539080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452724" y="5445081"/>
            <a:ext cx="1307950" cy="688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>
            <a:stCxn id="54" idx="3"/>
            <a:endCxn id="56" idx="1"/>
          </p:cNvCxnSpPr>
          <p:nvPr/>
        </p:nvCxnSpPr>
        <p:spPr>
          <a:xfrm flipV="1">
            <a:off x="9872357" y="6106435"/>
            <a:ext cx="6298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itle 1"/>
          <p:cNvSpPr txBox="1">
            <a:spLocks/>
          </p:cNvSpPr>
          <p:nvPr/>
        </p:nvSpPr>
        <p:spPr>
          <a:xfrm>
            <a:off x="714851" y="17791"/>
            <a:ext cx="5479757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</a:t>
            </a:r>
            <a:br>
              <a:rPr lang="en-US" dirty="0" smtClean="0"/>
            </a:br>
            <a:r>
              <a:rPr lang="en-US" sz="1600" dirty="0" smtClean="0"/>
              <a:t>Arduino – Detailed correct repetition and fatigue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4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541962" cy="1600200"/>
          </a:xfrm>
        </p:spPr>
        <p:txBody>
          <a:bodyPr>
            <a:normAutofit/>
          </a:bodyPr>
          <a:lstStyle/>
          <a:p>
            <a:r>
              <a:rPr lang="en-US" dirty="0"/>
              <a:t>Electrode Sleeve</a:t>
            </a:r>
            <a:br>
              <a:rPr lang="en-US" dirty="0"/>
            </a:br>
            <a:r>
              <a:rPr lang="en-US" sz="1600" dirty="0"/>
              <a:t>Measures muscle activity via electrical signals on the user’s skin  </a:t>
            </a:r>
            <a:br>
              <a:rPr lang="en-US" sz="1600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24050"/>
            <a:ext cx="6465887" cy="381158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Electromyography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Activated motor units in muscles produce voltage differentials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Amplitude:  &lt; 10 mV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Frequency Range:  20 – 500 Hz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Electrode Styles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Needles inserted into the muscle (</a:t>
            </a:r>
            <a:r>
              <a:rPr lang="en-US" dirty="0">
                <a:solidFill>
                  <a:srgbClr val="FF0000"/>
                </a:solidFill>
              </a:rPr>
              <a:t>OUCH!</a:t>
            </a:r>
            <a:r>
              <a:rPr lang="en-US" dirty="0"/>
              <a:t>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Contacts placed onto skin surface (</a:t>
            </a:r>
            <a:r>
              <a:rPr lang="en-US" dirty="0">
                <a:solidFill>
                  <a:srgbClr val="00B050"/>
                </a:solidFill>
              </a:rPr>
              <a:t>MUCH BETTER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Implementation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Followed example from Muscle Sensor website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conductive fabric as surface electrodes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button snaps to easily connect leads to Muscle Sensor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Wetting electrodes before use greatly reduces signal noise and fluctuations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653" y="628757"/>
            <a:ext cx="3014298" cy="20082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715125" y="2686050"/>
            <a:ext cx="336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 sleeve from Muscle Sensor website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216" y="5665986"/>
            <a:ext cx="254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The </a:t>
            </a:r>
            <a:r>
              <a:rPr lang="en-US" sz="1400" i="1" dirty="0" smtClean="0"/>
              <a:t>sleeve </a:t>
            </a:r>
            <a:r>
              <a:rPr lang="en-US" sz="1400" i="1" dirty="0"/>
              <a:t>made for our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84" y="3272165"/>
            <a:ext cx="3138616" cy="23539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171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560887" cy="1600200"/>
          </a:xfrm>
        </p:spPr>
        <p:txBody>
          <a:bodyPr>
            <a:normAutofit/>
          </a:bodyPr>
          <a:lstStyle/>
          <a:p>
            <a:r>
              <a:rPr lang="en-US" dirty="0"/>
              <a:t>Muscle Sensor V3</a:t>
            </a:r>
            <a:br>
              <a:rPr lang="en-US" dirty="0"/>
            </a:br>
            <a:r>
              <a:rPr lang="en-US" sz="1600" dirty="0"/>
              <a:t>Conditions the electrode’s signal to work with the analog-to-digital converter on the Arduino</a:t>
            </a:r>
            <a:br>
              <a:rPr lang="en-US" sz="1600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8325" y="2076450"/>
            <a:ext cx="4989593" cy="33382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65637" cy="3811588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Amplify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signal from electrodes is weak ( ~10 mv 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Boosts signal up to + supply voltage ( 5 V 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Rectify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Transforms +/- signal to + only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Smooth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Integrates the rectified signal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6357" y="208597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Amplified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153" y="3190875"/>
            <a:ext cx="7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Rectified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8724" y="4295775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Smoothed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07" y="4666857"/>
            <a:ext cx="1810537" cy="18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84603" y="1862394"/>
            <a:ext cx="10515600" cy="3524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 smtClean="0"/>
              <a:t>Analog-to-Digital Converter 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     </a:t>
            </a:r>
            <a:r>
              <a:rPr lang="en-US" sz="2000" dirty="0" smtClean="0"/>
              <a:t>      Converts analog signal from Muscle Sensor V3</a:t>
            </a:r>
          </a:p>
          <a:p>
            <a:pPr marL="342900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 smtClean="0"/>
              <a:t>Timer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          </a:t>
            </a:r>
            <a:r>
              <a:rPr lang="en-US" sz="2000" dirty="0" smtClean="0"/>
              <a:t>Generates interrupts for 1kHz sample rate</a:t>
            </a:r>
          </a:p>
          <a:p>
            <a:pPr marL="342900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 smtClean="0"/>
              <a:t>SPI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          </a:t>
            </a:r>
            <a:r>
              <a:rPr lang="en-US" sz="2000" dirty="0" smtClean="0"/>
              <a:t>Communicates with Bluetooth device</a:t>
            </a:r>
          </a:p>
          <a:p>
            <a:pPr marL="342900" indent="-3429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 err="1" smtClean="0"/>
              <a:t>Atmega</a:t>
            </a:r>
            <a:r>
              <a:rPr lang="en-US" sz="2400" dirty="0" smtClean="0"/>
              <a:t> 328P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          </a:t>
            </a:r>
            <a:r>
              <a:rPr lang="en-US" sz="2000" dirty="0" smtClean="0"/>
              <a:t>Implements algorithm detect muscle fatigue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          </a:t>
            </a:r>
            <a:r>
              <a:rPr lang="en-US" sz="2000" dirty="0" smtClean="0"/>
              <a:t>and rep count</a:t>
            </a:r>
            <a:endParaRPr 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617" y="2138765"/>
            <a:ext cx="4787173" cy="329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33843" y="436605"/>
            <a:ext cx="4185292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Arduino UNO</a:t>
            </a:r>
            <a:br>
              <a:rPr lang="en-US" dirty="0" smtClean="0"/>
            </a:br>
            <a:r>
              <a:rPr lang="en-US" sz="1600" dirty="0" smtClean="0"/>
              <a:t>Digital “brain” of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7519" y="2026638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Technical Specifications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396035"/>
            <a:ext cx="5190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ARM Cortex M0 core running at 16 MHz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256 KB flash memory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32 KB SRAM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Transport: SPI at 4MHz	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98" y="1958642"/>
            <a:ext cx="4162606" cy="323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7519" y="4111709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Benefits of using Bluetooth low energy (BLT)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4549513"/>
            <a:ext cx="51905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Short range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Robust and efficient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Low cost, low power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Connectivity to newest mobile phones</a:t>
            </a:r>
          </a:p>
          <a:p>
            <a:pPr marL="342900" lvl="1" indent="-342900">
              <a:buFont typeface="Wingdings" pitchFamily="2" charset="2"/>
              <a:buChar char="§"/>
            </a:pPr>
            <a:r>
              <a:rPr lang="en-US" sz="2000" dirty="0" smtClean="0"/>
              <a:t>Well-established and stable standard	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143196" y="5220370"/>
            <a:ext cx="2234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/>
              <a:t>Bluefruit</a:t>
            </a:r>
            <a:r>
              <a:rPr lang="en-US" sz="1400" i="1" dirty="0"/>
              <a:t> EZ-Link Shield V1.3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33842" y="294805"/>
            <a:ext cx="4638373" cy="1600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Bluefruit</a:t>
            </a:r>
            <a:r>
              <a:rPr lang="en-US" dirty="0" smtClean="0"/>
              <a:t> LE Shield</a:t>
            </a:r>
            <a:br>
              <a:rPr lang="en-US" dirty="0" smtClean="0"/>
            </a:br>
            <a:r>
              <a:rPr lang="en-US" sz="1600" dirty="0" smtClean="0"/>
              <a:t>Provides Arduino with Bluetooth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SHAF Bluetooth Interaction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198" y="1812940"/>
            <a:ext cx="5190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lvl="1" indent="-342900">
              <a:buFont typeface="Wingdings" pitchFamily="2" charset="2"/>
              <a:buChar char="§"/>
            </a:pPr>
            <a:endParaRPr lang="en-US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1" y="1523999"/>
            <a:ext cx="7779026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2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35545"/>
            <a:ext cx="3379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prstClr val="black"/>
                </a:solidFill>
              </a:rPr>
              <a:t>Students: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4353" y="2407905"/>
            <a:ext cx="6385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Ahmed </a:t>
            </a:r>
            <a:r>
              <a:rPr lang="en-US" sz="2000" dirty="0" err="1" smtClean="0">
                <a:solidFill>
                  <a:prstClr val="black"/>
                </a:solidFill>
              </a:rPr>
              <a:t>Abdulkareem</a:t>
            </a:r>
            <a:r>
              <a:rPr lang="en-US" sz="2000" dirty="0" smtClean="0">
                <a:solidFill>
                  <a:prstClr val="black"/>
                </a:solidFill>
              </a:rPr>
              <a:t> - Undergraduate Computer Engineer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4354" y="3006760"/>
            <a:ext cx="617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Hai Dang Hoang - Undergraduate Computer Engineer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4354" y="3605615"/>
            <a:ext cx="617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Todd Harlow - Undergraduate Computer Engineer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4354" y="4220326"/>
            <a:ext cx="617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Thanh Tien  Truong - Undergraduate Computer Engineer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865199"/>
            <a:ext cx="3379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prstClr val="black"/>
                </a:solidFill>
              </a:rPr>
              <a:t>Supervisor: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4354" y="5618091"/>
            <a:ext cx="6176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Mark Faust - </a:t>
            </a:r>
            <a:r>
              <a:rPr lang="en-US" sz="2000" dirty="0">
                <a:solidFill>
                  <a:prstClr val="black"/>
                </a:solidFill>
              </a:rPr>
              <a:t>Assistant </a:t>
            </a:r>
            <a:r>
              <a:rPr lang="en-US" sz="2000" dirty="0" smtClean="0">
                <a:solidFill>
                  <a:prstClr val="black"/>
                </a:solidFill>
              </a:rPr>
              <a:t>Professor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8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SHAF Bluetooth Communication Hierarchy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198" y="1812940"/>
            <a:ext cx="5190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pitchFamily="2" charset="2"/>
              <a:buChar char="§"/>
            </a:pPr>
            <a:endParaRPr lang="en-US" sz="2000" dirty="0"/>
          </a:p>
          <a:p>
            <a:pPr marL="342900" lvl="1" indent="-342900">
              <a:buFont typeface="Wingdings" pitchFamily="2" charset="2"/>
              <a:buChar char="§"/>
            </a:pPr>
            <a:endParaRPr lang="en-US" sz="2000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476" y="1510746"/>
            <a:ext cx="3707476" cy="485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39" y="2273085"/>
            <a:ext cx="2014927" cy="384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6028763" y="2520826"/>
            <a:ext cx="27348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28763" y="3070792"/>
            <a:ext cx="27348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28763" y="3468356"/>
            <a:ext cx="27348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28763" y="3942521"/>
            <a:ext cx="27348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28763" y="4412973"/>
            <a:ext cx="27348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80522" y="5287617"/>
            <a:ext cx="1749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180522" y="5691809"/>
            <a:ext cx="1749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187149" y="6115878"/>
            <a:ext cx="1749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99791" y="2520826"/>
            <a:ext cx="1636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32921" y="3000818"/>
            <a:ext cx="1636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299791" y="3468356"/>
            <a:ext cx="1669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307006" y="3935390"/>
            <a:ext cx="1636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32921" y="4412973"/>
            <a:ext cx="1636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28763" y="5287617"/>
            <a:ext cx="2836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28762" y="5691809"/>
            <a:ext cx="2836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28761" y="6115878"/>
            <a:ext cx="2836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6089" y="2960877"/>
            <a:ext cx="3170942" cy="246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6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3842" y="478097"/>
            <a:ext cx="3501553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iPhone</a:t>
            </a:r>
          </a:p>
          <a:p>
            <a:r>
              <a:rPr lang="en-US" sz="1600" dirty="0" smtClean="0"/>
              <a:t>Provides graphical user interface (GUI) for controlling the system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289" y="5331281"/>
            <a:ext cx="1891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Select Muscle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815912" y="3418252"/>
            <a:ext cx="541146" cy="35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745660" y="3418252"/>
            <a:ext cx="541146" cy="35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8675408" y="3418252"/>
            <a:ext cx="541146" cy="3590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718100" y="2047317"/>
            <a:ext cx="1526014" cy="3100938"/>
            <a:chOff x="10042410" y="2806469"/>
            <a:chExt cx="1526014" cy="310093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42410" y="2806469"/>
              <a:ext cx="1526014" cy="310093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3189" y="3196936"/>
              <a:ext cx="1322418" cy="235214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58604" y="2047317"/>
            <a:ext cx="1526014" cy="3100938"/>
            <a:chOff x="1249164" y="2806469"/>
            <a:chExt cx="1526014" cy="3100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164" y="2806469"/>
              <a:ext cx="1526014" cy="310093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5656" y="3181577"/>
              <a:ext cx="1321619" cy="2350721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788352" y="2047317"/>
            <a:ext cx="1526014" cy="3100938"/>
            <a:chOff x="5622810" y="2806469"/>
            <a:chExt cx="1526014" cy="31009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2810" y="2806469"/>
              <a:ext cx="1526014" cy="31009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5994" y="3158803"/>
              <a:ext cx="1343856" cy="239027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647849" y="2047317"/>
            <a:ext cx="1526014" cy="3100938"/>
            <a:chOff x="14479972" y="2810934"/>
            <a:chExt cx="1526014" cy="31009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79972" y="2810934"/>
              <a:ext cx="1526014" cy="310093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65492" y="3139031"/>
              <a:ext cx="1354973" cy="241004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836110" y="5331281"/>
            <a:ext cx="142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Select Exercise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4738" y="5515947"/>
            <a:ext cx="155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Calibrate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53049" y="5515947"/>
            <a:ext cx="176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143037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371475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  <a:br>
              <a:rPr lang="en-US" dirty="0"/>
            </a:br>
            <a:r>
              <a:rPr lang="en-US" sz="1600" dirty="0"/>
              <a:t>Testing our setup with many subjects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771650"/>
            <a:ext cx="5019675" cy="4419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 subjects total (13 male, 11 female)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resistance bands, each subject performed 4 sets of bicep curls until they felt they couldn’t do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Reps were counted and recorded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Fatigue assumed to be at or near last 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our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Electrode Sleeve-&gt;Muscle Sensor-&gt;Arduino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 file from Arduino terminal used capture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Muscle Sensor output also sent to oscilloscope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Plotted Arduino data compared to scope for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Wide variety in how people perform bicep curls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subject’s arms too small for proper sleeve 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Inconsistency in self-reported fatigue</a:t>
            </a:r>
          </a:p>
          <a:p>
            <a:pPr lvl="2"/>
            <a:r>
              <a:rPr lang="en-US" dirty="0"/>
              <a:t>(Some users worked until failure and others did not)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http://livewellwithcopd.ca/wp-content/uploads/2015/09/Resistance-Band-bicep-cur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1045598"/>
            <a:ext cx="3302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9375" y="1194823"/>
            <a:ext cx="1879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“Am I doing this right?”</a:t>
            </a:r>
          </a:p>
        </p:txBody>
      </p:sp>
      <p:pic>
        <p:nvPicPr>
          <p:cNvPr id="1026" name="Picture 2" descr="http://www.resistancebands.net/wp-content/uploads/2012/10/resistance_bands_biceps_curl_exerci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168" y="3296231"/>
            <a:ext cx="940044" cy="163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15219" y="3216787"/>
            <a:ext cx="2571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“Try keeping your back straight.”</a:t>
            </a:r>
            <a:endParaRPr lang="en-US" sz="1400" i="1" dirty="0"/>
          </a:p>
        </p:txBody>
      </p:sp>
      <p:pic>
        <p:nvPicPr>
          <p:cNvPr id="1028" name="Picture 4" descr="http://4.bp.blogspot.com/-NUj5P8q-feM/TvigdX1nvQI/AAAAAAAAAOc/d8wgwhywG5U/s1600/lung-bicepscurl_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18" y="3981450"/>
            <a:ext cx="2249282" cy="26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44332" y="4585768"/>
            <a:ext cx="218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“I like to lunge when I curl!”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52929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304800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/>
              <a:t>MATLAB Analysis</a:t>
            </a:r>
            <a:br>
              <a:rPr lang="en-US" dirty="0"/>
            </a:br>
            <a:r>
              <a:rPr lang="en-US" sz="1600" dirty="0"/>
              <a:t>Testing and tuning our algorithms using the data we collected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9" y="1590674"/>
            <a:ext cx="4579936" cy="4225957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Repetition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Parameters = { BASELINE, THRESHOLD }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parameters used to detected first rep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First rep used to calibrate parameters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 Rep Peak ) * {BASELINE, THRESHOLD}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Subsequent reps detected using new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Fatigue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Parameter = { FATIGUE }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Percent difference between last two reps compared to parameter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Remains constant during 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46" y="1435208"/>
            <a:ext cx="874590" cy="1381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852" y="1477919"/>
            <a:ext cx="1484377" cy="1300011"/>
          </a:xfrm>
          <a:prstGeom prst="rect">
            <a:avLst/>
          </a:prstGeom>
        </p:spPr>
      </p:pic>
      <p:sp>
        <p:nvSpPr>
          <p:cNvPr id="10" name="Flowchart: Document 9"/>
          <p:cNvSpPr/>
          <p:nvPr/>
        </p:nvSpPr>
        <p:spPr>
          <a:xfrm>
            <a:off x="10280822" y="1751312"/>
            <a:ext cx="1202724" cy="7496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7" idx="3"/>
            <a:endCxn id="9" idx="1"/>
          </p:cNvCxnSpPr>
          <p:nvPr/>
        </p:nvCxnSpPr>
        <p:spPr>
          <a:xfrm>
            <a:off x="6647936" y="2126134"/>
            <a:ext cx="1070916" cy="1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295124" y="2105774"/>
            <a:ext cx="893803" cy="1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lowchart: Document 16"/>
          <p:cNvSpPr/>
          <p:nvPr/>
        </p:nvSpPr>
        <p:spPr>
          <a:xfrm>
            <a:off x="5609279" y="4325611"/>
            <a:ext cx="1202724" cy="7496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18" name="Flowchart: Document 17"/>
          <p:cNvSpPr/>
          <p:nvPr/>
        </p:nvSpPr>
        <p:spPr>
          <a:xfrm>
            <a:off x="5761679" y="4478011"/>
            <a:ext cx="1202724" cy="7496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19" name="Flowchart: Document 18"/>
          <p:cNvSpPr/>
          <p:nvPr/>
        </p:nvSpPr>
        <p:spPr>
          <a:xfrm>
            <a:off x="5914079" y="4630411"/>
            <a:ext cx="1202724" cy="7496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</a:t>
            </a:r>
            <a:endParaRPr lang="en-US" dirty="0"/>
          </a:p>
        </p:txBody>
      </p:sp>
      <p:sp>
        <p:nvSpPr>
          <p:cNvPr id="20" name="Flowchart: Document 19"/>
          <p:cNvSpPr/>
          <p:nvPr/>
        </p:nvSpPr>
        <p:spPr>
          <a:xfrm>
            <a:off x="6066479" y="4782811"/>
            <a:ext cx="1202724" cy="749643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342399" y="4851041"/>
            <a:ext cx="687858" cy="1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tlab.png (400×4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257" y="4160048"/>
            <a:ext cx="1385568" cy="13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9470910" y="4855903"/>
            <a:ext cx="687858" cy="1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Flowchart: Document 24"/>
          <p:cNvSpPr/>
          <p:nvPr/>
        </p:nvSpPr>
        <p:spPr>
          <a:xfrm>
            <a:off x="10243752" y="4630411"/>
            <a:ext cx="1202724" cy="749643"/>
          </a:xfrm>
          <a:prstGeom prst="flowChartDocumen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</a:t>
            </a:r>
          </a:p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6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304800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/>
              <a:t>MATLAB Analysis</a:t>
            </a:r>
            <a:br>
              <a:rPr lang="en-US" dirty="0"/>
            </a:br>
            <a:r>
              <a:rPr lang="en-US" sz="1600" dirty="0"/>
              <a:t>Testing and tuning our algorithms using the data we collected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9" y="1513989"/>
            <a:ext cx="4579936" cy="252656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Processing – Rep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 runs for each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BASELINE fractions, 10 THRESHOLD fractions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10x10 output matrix of rep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Absolute difference between observed count for data set and each matrix element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difference matrices summed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Index of summed matrix that’s closest to zero represents the ideal BASELINE and THRESHOLD fraction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683" y="3322071"/>
            <a:ext cx="5002213" cy="30904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158" y="304799"/>
            <a:ext cx="5010655" cy="3095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66026" y="1390945"/>
            <a:ext cx="26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Bad Rep </a:t>
            </a:r>
            <a:r>
              <a:rPr lang="en-US" sz="1200" i="1" dirty="0" smtClean="0"/>
              <a:t>Detection:</a:t>
            </a:r>
          </a:p>
          <a:p>
            <a:r>
              <a:rPr lang="en-US" sz="1200" i="1" dirty="0" smtClean="0"/>
              <a:t>“calibration” failed,  only 4 reps recorded out of many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9566026" y="4511384"/>
            <a:ext cx="2608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Good Rep Detection:</a:t>
            </a:r>
          </a:p>
          <a:p>
            <a:r>
              <a:rPr lang="en-US" sz="1200" i="1" dirty="0" smtClean="0"/>
              <a:t>“calibration” succeeded, all reps counted correctly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083801" y="6224022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Time (s)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83800" y="3157215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Time (s)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482490" y="4744164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Amplitude (ADC bits)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482455" y="1729500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Amplitude (ADC bits)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66026" y="2988364"/>
            <a:ext cx="260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FF0000"/>
                </a:solidFill>
              </a:rPr>
              <a:t>NOTE:  Red squares denote when the algorithm detects a new rep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0" y="3953564"/>
            <a:ext cx="3834252" cy="2057311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939197" y="5468108"/>
            <a:ext cx="413173" cy="209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5261" y="6068649"/>
            <a:ext cx="1954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Ideal BASELINE = 0.35</a:t>
            </a:r>
          </a:p>
          <a:p>
            <a:r>
              <a:rPr lang="en-US" sz="1400" i="1" dirty="0" smtClean="0">
                <a:solidFill>
                  <a:srgbClr val="FF0000"/>
                </a:solidFill>
              </a:rPr>
              <a:t>Ideal THRESHOLD = 0.60</a:t>
            </a:r>
            <a:endParaRPr lang="en-US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7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304800"/>
            <a:ext cx="4343400" cy="1600200"/>
          </a:xfrm>
        </p:spPr>
        <p:txBody>
          <a:bodyPr>
            <a:normAutofit/>
          </a:bodyPr>
          <a:lstStyle/>
          <a:p>
            <a:r>
              <a:rPr lang="en-US" dirty="0"/>
              <a:t>MATLAB Analysis</a:t>
            </a:r>
            <a:br>
              <a:rPr lang="en-US" dirty="0"/>
            </a:br>
            <a:r>
              <a:rPr lang="en-US" sz="1600" dirty="0"/>
              <a:t>Testing and tuning our algorithms using the data we collected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85924"/>
            <a:ext cx="4682757" cy="47053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Processing – </a:t>
            </a:r>
            <a:r>
              <a:rPr lang="en-US" dirty="0" smtClean="0"/>
              <a:t>Fatigue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0000"/>
                </a:solidFill>
              </a:rPr>
              <a:t>This method assumes that fatigue should first be detected on or near the last </a:t>
            </a:r>
            <a:r>
              <a:rPr lang="en-US" i="1" dirty="0" smtClean="0">
                <a:solidFill>
                  <a:srgbClr val="FF0000"/>
                </a:solidFill>
              </a:rPr>
              <a:t>rep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16 runs </a:t>
            </a:r>
            <a:r>
              <a:rPr lang="en-US" dirty="0"/>
              <a:t>for each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16 different “fatigue threshold” fractions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16x4 output matrix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Column: Fatigue Threshold used for 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Column: Observed Rep Count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Column: Rep # where fatigue first observed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Column: Difference between 1 &amp; 2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result matrices summed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Index of summed matrix </a:t>
            </a:r>
            <a:r>
              <a:rPr lang="en-US" dirty="0" smtClean="0">
                <a:solidFill>
                  <a:srgbClr val="00B050"/>
                </a:solidFill>
              </a:rPr>
              <a:t>where column 4 is closest to zero represents the ideal “fatigue threshold” fraction</a:t>
            </a:r>
            <a:endParaRPr lang="en-US" dirty="0">
              <a:solidFill>
                <a:srgbClr val="00B05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22" y="986507"/>
            <a:ext cx="4215199" cy="45076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0268147" y="2210698"/>
            <a:ext cx="716692" cy="387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32181" y="5639213"/>
            <a:ext cx="260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0000"/>
                </a:solidFill>
              </a:rPr>
              <a:t>Ideal FATIGUE THRESHOLD = 0.16</a:t>
            </a:r>
          </a:p>
        </p:txBody>
      </p:sp>
    </p:spTree>
    <p:extLst>
      <p:ext uri="{BB962C8B-B14F-4D97-AF65-F5344CB8AC3E}">
        <p14:creationId xmlns:p14="http://schemas.microsoft.com/office/powerpoint/2010/main" val="92629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Cost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51701"/>
              </p:ext>
            </p:extLst>
          </p:nvPr>
        </p:nvGraphicFramePr>
        <p:xfrm>
          <a:off x="1783616" y="1547356"/>
          <a:ext cx="8624767" cy="4803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717">
                  <a:extLst>
                    <a:ext uri="{9D8B030D-6E8A-4147-A177-3AD203B41FA5}">
                      <a16:colId xmlns="" xmlns:a16="http://schemas.microsoft.com/office/drawing/2014/main" val="125376200"/>
                    </a:ext>
                  </a:extLst>
                </a:gridCol>
                <a:gridCol w="4415481">
                  <a:extLst>
                    <a:ext uri="{9D8B030D-6E8A-4147-A177-3AD203B41FA5}">
                      <a16:colId xmlns="" xmlns:a16="http://schemas.microsoft.com/office/drawing/2014/main" val="3830681384"/>
                    </a:ext>
                  </a:extLst>
                </a:gridCol>
                <a:gridCol w="1647568">
                  <a:extLst>
                    <a:ext uri="{9D8B030D-6E8A-4147-A177-3AD203B41FA5}">
                      <a16:colId xmlns="" xmlns:a16="http://schemas.microsoft.com/office/drawing/2014/main" val="96513705"/>
                    </a:ext>
                  </a:extLst>
                </a:gridCol>
                <a:gridCol w="1524001"/>
              </a:tblGrid>
              <a:tr h="585261"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 Per</a:t>
                      </a:r>
                      <a:r>
                        <a:rPr lang="en-US" baseline="0" dirty="0" smtClean="0"/>
                        <a:t> 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4849268"/>
                  </a:ext>
                </a:extLst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80701710"/>
                  </a:ext>
                </a:extLst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Bluefruit</a:t>
                      </a:r>
                      <a:r>
                        <a:rPr lang="en-US" dirty="0" smtClean="0"/>
                        <a:t> LE Shield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</a:t>
                      </a:r>
                      <a:endParaRPr lang="en-US" dirty="0"/>
                    </a:p>
                  </a:txBody>
                  <a:tcPr/>
                </a:tc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Muscle Sensor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0550613"/>
                  </a:ext>
                </a:extLst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Gel</a:t>
                      </a:r>
                      <a:r>
                        <a:rPr lang="en-US" baseline="0" dirty="0" smtClean="0"/>
                        <a:t> electrodes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Athletic</a:t>
                      </a:r>
                      <a:r>
                        <a:rPr lang="en-US" baseline="0" dirty="0" smtClean="0"/>
                        <a:t> compression sleeve 3-pack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</a:t>
                      </a:r>
                      <a:endParaRPr lang="en-US" dirty="0"/>
                    </a:p>
                  </a:txBody>
                  <a:tcPr/>
                </a:tc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24-piece</a:t>
                      </a:r>
                      <a:r>
                        <a:rPr lang="en-US" baseline="0" dirty="0" smtClean="0"/>
                        <a:t> button snap kit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</a:t>
                      </a:r>
                      <a:endParaRPr lang="en-US" dirty="0"/>
                    </a:p>
                  </a:txBody>
                  <a:tcPr/>
                </a:tc>
              </a:tr>
              <a:tr h="52731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yard of conductive fabric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07676936"/>
                  </a:ext>
                </a:extLst>
              </a:tr>
              <a:tr h="5273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$265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4024230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557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What Worked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Electrode Sleeve</a:t>
            </a:r>
            <a:endParaRPr lang="en-US" dirty="0"/>
          </a:p>
          <a:p>
            <a:pPr lvl="1"/>
            <a:r>
              <a:rPr lang="en-US" dirty="0" smtClean="0"/>
              <a:t>When wetted properly, fabric electrodes reliably capture muscle activity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Time-domain rep </a:t>
            </a:r>
            <a:r>
              <a:rPr lang="en-US" dirty="0">
                <a:solidFill>
                  <a:srgbClr val="00B050"/>
                </a:solidFill>
              </a:rPr>
              <a:t>detection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Works </a:t>
            </a:r>
            <a:r>
              <a:rPr lang="en-US" dirty="0"/>
              <a:t>well if user sleeve is worn properly and </a:t>
            </a:r>
            <a:r>
              <a:rPr lang="en-US" dirty="0" smtClean="0"/>
              <a:t>calibration </a:t>
            </a:r>
            <a:r>
              <a:rPr lang="en-US" dirty="0"/>
              <a:t>is done </a:t>
            </a:r>
            <a:r>
              <a:rPr lang="en-US" dirty="0" smtClean="0"/>
              <a:t>correctly</a:t>
            </a:r>
          </a:p>
          <a:p>
            <a:r>
              <a:rPr lang="en-US" dirty="0">
                <a:solidFill>
                  <a:srgbClr val="00B050"/>
                </a:solidFill>
              </a:rPr>
              <a:t>Time-domain </a:t>
            </a:r>
            <a:r>
              <a:rPr lang="en-US" dirty="0" smtClean="0">
                <a:solidFill>
                  <a:srgbClr val="00B050"/>
                </a:solidFill>
              </a:rPr>
              <a:t>fatigue </a:t>
            </a:r>
            <a:r>
              <a:rPr lang="en-US" dirty="0">
                <a:solidFill>
                  <a:srgbClr val="00B050"/>
                </a:solidFill>
              </a:rPr>
              <a:t>detection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Works well in lab setting when consistently performing correct reps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Arduino/iPhone </a:t>
            </a:r>
            <a:r>
              <a:rPr lang="en-US" dirty="0">
                <a:solidFill>
                  <a:srgbClr val="00B050"/>
                </a:solidFill>
              </a:rPr>
              <a:t>communication 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/>
              <a:t>Devices work together using Bluetooth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iPhone </a:t>
            </a:r>
            <a:r>
              <a:rPr lang="en-US" dirty="0" smtClean="0">
                <a:solidFill>
                  <a:srgbClr val="00B050"/>
                </a:solidFill>
              </a:rPr>
              <a:t>app</a:t>
            </a:r>
          </a:p>
          <a:p>
            <a:pPr lvl="1"/>
            <a:r>
              <a:rPr lang="en-US" dirty="0" smtClean="0"/>
              <a:t>Successfully developed and deployed an iPhone app that controls our 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0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165100"/>
            <a:ext cx="10620375" cy="1325563"/>
          </a:xfrm>
        </p:spPr>
        <p:txBody>
          <a:bodyPr/>
          <a:lstStyle/>
          <a:p>
            <a:r>
              <a:rPr lang="en-US" dirty="0"/>
              <a:t>Summary: What Didn’t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4" y="1406525"/>
            <a:ext cx="10620375" cy="50228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Frequency-domain fatigue detection failed</a:t>
            </a:r>
          </a:p>
          <a:p>
            <a:pPr lvl="1"/>
            <a:r>
              <a:rPr lang="en-US" dirty="0"/>
              <a:t>We spent a lot of time trying to get this to </a:t>
            </a:r>
            <a:r>
              <a:rPr lang="en-US" dirty="0" smtClean="0"/>
              <a:t>work but it was a dead end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Data collected for MATLAB analysis was not ideal</a:t>
            </a:r>
          </a:p>
          <a:p>
            <a:pPr lvl="1"/>
            <a:r>
              <a:rPr lang="en-US" dirty="0"/>
              <a:t>Exercises should have been better supervised</a:t>
            </a:r>
          </a:p>
          <a:p>
            <a:pPr lvl="1"/>
            <a:r>
              <a:rPr lang="en-US" dirty="0" smtClean="0"/>
              <a:t>User’s should have performed calibration reps similar to end product</a:t>
            </a:r>
            <a:endParaRPr lang="en-US" dirty="0"/>
          </a:p>
          <a:p>
            <a:pPr lvl="1"/>
            <a:r>
              <a:rPr lang="en-US" dirty="0"/>
              <a:t>Definition of “fatigue” should have been clearer </a:t>
            </a:r>
          </a:p>
          <a:p>
            <a:pPr lvl="1"/>
            <a:r>
              <a:rPr lang="en-US" dirty="0"/>
              <a:t>This affected the reliability of MATLAB analysis results</a:t>
            </a:r>
          </a:p>
          <a:p>
            <a:r>
              <a:rPr lang="en-US" dirty="0">
                <a:solidFill>
                  <a:srgbClr val="FF0000"/>
                </a:solidFill>
              </a:rPr>
              <a:t>Time-domain fatigue detection did not work </a:t>
            </a:r>
            <a:r>
              <a:rPr lang="en-US" dirty="0" smtClean="0">
                <a:solidFill>
                  <a:srgbClr val="FF0000"/>
                </a:solidFill>
              </a:rPr>
              <a:t>on </a:t>
            </a:r>
            <a:r>
              <a:rPr lang="en-US" dirty="0">
                <a:solidFill>
                  <a:srgbClr val="FF0000"/>
                </a:solidFill>
              </a:rPr>
              <a:t>collected data</a:t>
            </a:r>
          </a:p>
          <a:p>
            <a:pPr lvl="1"/>
            <a:r>
              <a:rPr lang="en-US" dirty="0"/>
              <a:t>Partially due to analysis methodology (no concrete “fatigue rep” recorded)</a:t>
            </a:r>
          </a:p>
          <a:p>
            <a:pPr lvl="1"/>
            <a:r>
              <a:rPr lang="en-US" dirty="0"/>
              <a:t>Literature not promising for time-domain fatigue detection in muscles</a:t>
            </a:r>
          </a:p>
          <a:p>
            <a:r>
              <a:rPr lang="en-US" dirty="0">
                <a:solidFill>
                  <a:srgbClr val="FF0000"/>
                </a:solidFill>
              </a:rPr>
              <a:t>Project Schedule</a:t>
            </a:r>
          </a:p>
          <a:p>
            <a:pPr lvl="1"/>
            <a:r>
              <a:rPr lang="en-US" dirty="0"/>
              <a:t>Never completed all revisions, ended up working week-to-week, creating ambiguity</a:t>
            </a:r>
          </a:p>
          <a:p>
            <a:r>
              <a:rPr lang="en-US" dirty="0">
                <a:solidFill>
                  <a:srgbClr val="FF0000"/>
                </a:solidFill>
              </a:rPr>
              <a:t>Design Documentation</a:t>
            </a:r>
          </a:p>
          <a:p>
            <a:pPr lvl="1"/>
            <a:r>
              <a:rPr lang="en-US" dirty="0"/>
              <a:t>A lack of documentation early in the project led to confusion about project goals and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270466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165100"/>
            <a:ext cx="10515600" cy="1325563"/>
          </a:xfrm>
        </p:spPr>
        <p:txBody>
          <a:bodyPr/>
          <a:lstStyle/>
          <a:p>
            <a:r>
              <a:rPr lang="en-US" dirty="0"/>
              <a:t>Summary: </a:t>
            </a:r>
            <a:r>
              <a:rPr lang="en-US" dirty="0" smtClean="0"/>
              <a:t>Lessons </a:t>
            </a:r>
            <a:r>
              <a:rPr lang="en-US" dirty="0"/>
              <a:t>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406525"/>
            <a:ext cx="10515600" cy="50228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Research</a:t>
            </a:r>
            <a:endParaRPr lang="en-US" dirty="0"/>
          </a:p>
          <a:p>
            <a:pPr lvl="1"/>
            <a:r>
              <a:rPr lang="en-US" dirty="0" smtClean="0"/>
              <a:t>Rigorous </a:t>
            </a:r>
            <a:r>
              <a:rPr lang="en-US" dirty="0"/>
              <a:t>research early in the </a:t>
            </a:r>
            <a:r>
              <a:rPr lang="en-US" dirty="0" smtClean="0"/>
              <a:t>project can prevent many missteps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Design, Design, Design!</a:t>
            </a:r>
          </a:p>
          <a:p>
            <a:pPr lvl="1"/>
            <a:r>
              <a:rPr lang="en-US" dirty="0"/>
              <a:t>Every major component for a project should have a design document that is reviewed by the entire team </a:t>
            </a:r>
          </a:p>
          <a:p>
            <a:r>
              <a:rPr lang="en-US" dirty="0">
                <a:solidFill>
                  <a:srgbClr val="0070C0"/>
                </a:solidFill>
              </a:rPr>
              <a:t>Collaboration</a:t>
            </a:r>
            <a:endParaRPr lang="en-US" dirty="0"/>
          </a:p>
          <a:p>
            <a:pPr lvl="1"/>
            <a:r>
              <a:rPr lang="en-US" dirty="0"/>
              <a:t>Every team member should be familiar with the tools used for the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Project schedules help keep the project on track and maximize productivity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Specifications</a:t>
            </a:r>
            <a:endParaRPr lang="en-US" dirty="0"/>
          </a:p>
          <a:p>
            <a:pPr lvl="1"/>
            <a:r>
              <a:rPr lang="en-US" dirty="0" smtClean="0"/>
              <a:t>Key specs for project components should be clearly understood before ordering parts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6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1690688"/>
            <a:ext cx="54048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Problem and Ideal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Project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Existing Solutions vs. 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Project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Project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Project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Summary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24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</a:t>
            </a:r>
            <a:r>
              <a:rPr lang="en-US" dirty="0" smtClean="0"/>
              <a:t>m </a:t>
            </a:r>
            <a:r>
              <a:rPr lang="en-US" dirty="0" smtClean="0"/>
              <a:t>and Ideal Solution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067206"/>
            <a:ext cx="3939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45 </a:t>
            </a:r>
            <a:r>
              <a:rPr lang="en-US" sz="2000" dirty="0">
                <a:solidFill>
                  <a:prstClr val="black"/>
                </a:solidFill>
              </a:rPr>
              <a:t>million American adults have gym </a:t>
            </a:r>
            <a:r>
              <a:rPr lang="en-US" sz="2000" dirty="0" smtClean="0">
                <a:solidFill>
                  <a:prstClr val="black"/>
                </a:solidFill>
              </a:rPr>
              <a:t>memberships in recent year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741197"/>
            <a:ext cx="4921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Many people don’t maximize the benefits of the exercises they perform because they don’t train the muscle intensely enough.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236209"/>
            <a:ext cx="4701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35 </a:t>
            </a:r>
            <a:r>
              <a:rPr lang="en-US" sz="2000" dirty="0">
                <a:solidFill>
                  <a:prstClr val="black"/>
                </a:solidFill>
              </a:rPr>
              <a:t>percent increase in workout-related injuries in recent years due to improper technique or inappropriate exercises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6248" y="2775092"/>
            <a:ext cx="41775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solidFill>
                  <a:prstClr val="black"/>
                </a:solidFill>
              </a:rPr>
              <a:t>The ideal solution: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Inexpensive and easy-to-use device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Effective at providing correct methods for many exercises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Accurate at alerting users to when they should stop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5477435" y="3646543"/>
            <a:ext cx="1317811" cy="546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2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9873" y="2695017"/>
            <a:ext cx="9820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prstClr val="black"/>
                </a:solidFill>
              </a:rPr>
              <a:t>To design and prototype a wearable device that can effectively support a user’s workout by allowing them to select their targeted muscle group and a corresponding exercise.  Our device will </a:t>
            </a:r>
            <a:r>
              <a:rPr lang="en-US" sz="2000" dirty="0">
                <a:solidFill>
                  <a:prstClr val="black"/>
                </a:solidFill>
              </a:rPr>
              <a:t>accurately count </a:t>
            </a:r>
            <a:r>
              <a:rPr lang="en-US" sz="2000" dirty="0" smtClean="0">
                <a:solidFill>
                  <a:prstClr val="black"/>
                </a:solidFill>
              </a:rPr>
              <a:t>correct </a:t>
            </a:r>
            <a:r>
              <a:rPr lang="en-US" sz="2000" dirty="0" smtClean="0">
                <a:solidFill>
                  <a:prstClr val="black"/>
                </a:solidFill>
              </a:rPr>
              <a:t>repetitions and alert the user when </a:t>
            </a:r>
            <a:r>
              <a:rPr lang="en-US" sz="2000" dirty="0" smtClean="0">
                <a:solidFill>
                  <a:prstClr val="black"/>
                </a:solidFill>
              </a:rPr>
              <a:t>they should stop the exercise. The device should be safe, easy to use, and portable.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Existing Solutions and Our Solution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933765" y="2894641"/>
            <a:ext cx="4029635" cy="3390545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 smtClean="0"/>
              <a:t>A device that can: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Record </a:t>
            </a:r>
            <a:r>
              <a:rPr lang="en-US" sz="2000" dirty="0" smtClean="0"/>
              <a:t>the results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Correct your form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Detect muscle fatigue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B</a:t>
            </a:r>
            <a:r>
              <a:rPr lang="en-US" sz="2000" dirty="0" smtClean="0"/>
              <a:t>e used by anyone who wishes to improve their workouts and avoid injury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2000" dirty="0" smtClean="0"/>
          </a:p>
          <a:p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980384"/>
              </p:ext>
            </p:extLst>
          </p:nvPr>
        </p:nvGraphicFramePr>
        <p:xfrm>
          <a:off x="733427" y="3022724"/>
          <a:ext cx="3213003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798"/>
                <a:gridCol w="138420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Personal Trainers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Effectiveness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Flexibility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Ease of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all types of exercise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1627379"/>
            <a:ext cx="1362075" cy="1395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1" y="1627379"/>
            <a:ext cx="1282231" cy="1395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77" y="1659034"/>
            <a:ext cx="1242447" cy="139534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34436"/>
              </p:ext>
            </p:extLst>
          </p:nvPr>
        </p:nvGraphicFramePr>
        <p:xfrm>
          <a:off x="3922899" y="3022724"/>
          <a:ext cx="1305763" cy="316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763"/>
              </a:tblGrid>
              <a:tr h="6295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Workout Videos</a:t>
                      </a:r>
                      <a:endParaRPr lang="en-US" dirty="0"/>
                    </a:p>
                  </a:txBody>
                  <a:tcPr/>
                </a:tc>
              </a:tr>
              <a:tr h="3662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71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4031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191602"/>
              </p:ext>
            </p:extLst>
          </p:nvPr>
        </p:nvGraphicFramePr>
        <p:xfrm>
          <a:off x="5214372" y="3022724"/>
          <a:ext cx="1271027" cy="3110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027"/>
              </a:tblGrid>
              <a:tr h="6433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Videos Recording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6131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85244"/>
              </p:ext>
            </p:extLst>
          </p:nvPr>
        </p:nvGraphicFramePr>
        <p:xfrm>
          <a:off x="6471109" y="3022724"/>
          <a:ext cx="1075763" cy="3129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7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Our Solution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6355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9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62160" y="2848333"/>
            <a:ext cx="3980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many correct reps have I done so far?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2161" y="4000933"/>
            <a:ext cx="4126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should I stop?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2162" y="4968566"/>
            <a:ext cx="355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is my 1 RM value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6640" y="3002221"/>
            <a:ext cx="437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Count the number of reps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6640" y="4000933"/>
            <a:ext cx="375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Detect the muscle fatigue index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640" y="4968566"/>
            <a:ext cx="3388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Provide calculation for 1RM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109882" y="3067683"/>
            <a:ext cx="1210236" cy="26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109882" y="4066395"/>
            <a:ext cx="1210236" cy="26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109882" y="5034028"/>
            <a:ext cx="1210236" cy="26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Solution (Technical)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60127"/>
            <a:ext cx="6590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We use surface electromyography (</a:t>
            </a:r>
            <a:r>
              <a:rPr lang="en-US" sz="2000" dirty="0" err="1" smtClean="0"/>
              <a:t>sEMG</a:t>
            </a:r>
            <a:r>
              <a:rPr lang="en-US" sz="2000" dirty="0" smtClean="0"/>
              <a:t>) sensors to capture the voltage difference created by a contracting muscle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210" y="1229391"/>
            <a:ext cx="4257676" cy="48560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109072"/>
            <a:ext cx="6573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The signal will be amplified, rectified and integrated before being sent to the microprocessor</a:t>
            </a:r>
            <a:endParaRPr lang="en-US" sz="2000" dirty="0"/>
          </a:p>
        </p:txBody>
      </p:sp>
      <p:sp>
        <p:nvSpPr>
          <p:cNvPr id="7" name="Down Arrow 6"/>
          <p:cNvSpPr/>
          <p:nvPr/>
        </p:nvSpPr>
        <p:spPr>
          <a:xfrm>
            <a:off x="2924032" y="2422042"/>
            <a:ext cx="403411" cy="654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26479" y="2453077"/>
            <a:ext cx="1900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/>
              <a:t>sEMG</a:t>
            </a:r>
            <a:r>
              <a:rPr lang="en-US" sz="2000" dirty="0" smtClean="0"/>
              <a:t> signals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5091076"/>
            <a:ext cx="47398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Did </a:t>
            </a:r>
            <a:r>
              <a:rPr lang="en-US" sz="2000" dirty="0" smtClean="0"/>
              <a:t>the user perform a correct </a:t>
            </a:r>
            <a:r>
              <a:rPr lang="en-US" sz="2000" dirty="0" smtClean="0"/>
              <a:t>rep?</a:t>
            </a:r>
            <a:endParaRPr lang="en-US" sz="2000" dirty="0" smtClean="0"/>
          </a:p>
          <a:p>
            <a:pPr>
              <a:spcAft>
                <a:spcPts val="600"/>
              </a:spcAft>
            </a:pPr>
            <a:r>
              <a:rPr lang="en-US" sz="2000" dirty="0" smtClean="0"/>
              <a:t>Is </a:t>
            </a:r>
            <a:r>
              <a:rPr lang="en-US" sz="2000" dirty="0" smtClean="0"/>
              <a:t>the user’s muscle </a:t>
            </a:r>
            <a:r>
              <a:rPr lang="en-US" sz="2000" dirty="0" smtClean="0"/>
              <a:t>fatigued?</a:t>
            </a:r>
            <a:endParaRPr lang="en-US" sz="2000" dirty="0"/>
          </a:p>
        </p:txBody>
      </p:sp>
      <p:sp>
        <p:nvSpPr>
          <p:cNvPr id="13" name="Down Arrow 12"/>
          <p:cNvSpPr/>
          <p:nvPr/>
        </p:nvSpPr>
        <p:spPr>
          <a:xfrm>
            <a:off x="2924032" y="4003484"/>
            <a:ext cx="403411" cy="1006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26479" y="4100074"/>
            <a:ext cx="3688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Baseline and threshold comparison</a:t>
            </a:r>
          </a:p>
        </p:txBody>
      </p:sp>
    </p:spTree>
    <p:extLst>
      <p:ext uri="{BB962C8B-B14F-4D97-AF65-F5344CB8AC3E}">
        <p14:creationId xmlns:p14="http://schemas.microsoft.com/office/powerpoint/2010/main" val="278564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3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838199" y="2074492"/>
            <a:ext cx="3511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Wearable sleeve with </a:t>
            </a:r>
            <a:r>
              <a:rPr lang="en-US" sz="2000" b="1" dirty="0" err="1" smtClean="0"/>
              <a:t>sEMG</a:t>
            </a:r>
            <a:r>
              <a:rPr lang="en-US" sz="2000" b="1" dirty="0" smtClean="0"/>
              <a:t> sensors</a:t>
            </a:r>
            <a:endParaRPr lang="en-US" sz="2000" b="1" dirty="0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579659" cy="1325563"/>
          </a:xfrm>
        </p:spPr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3395" y="1979088"/>
            <a:ext cx="3770815" cy="3990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39" y="3248132"/>
            <a:ext cx="655004" cy="7396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4453" y="1278104"/>
            <a:ext cx="4394346" cy="1585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0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Get data samples </a:t>
            </a:r>
            <a:br>
              <a:rPr lang="en-US" dirty="0" smtClean="0"/>
            </a:br>
            <a:r>
              <a:rPr lang="en-US" dirty="0" smtClean="0"/>
              <a:t>and analyze </a:t>
            </a:r>
            <a:br>
              <a:rPr lang="en-US" dirty="0" smtClean="0"/>
            </a:br>
            <a:r>
              <a:rPr lang="en-US" dirty="0" smtClean="0"/>
              <a:t>the data</a:t>
            </a:r>
            <a:r>
              <a:rPr lang="en-US" sz="2000" dirty="0"/>
              <a:t/>
            </a:r>
            <a:br>
              <a:rPr lang="en-US" sz="2000" dirty="0"/>
            </a:br>
            <a:endParaRPr lang="en-U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8930448" y="1279491"/>
            <a:ext cx="17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Arduino board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806440" y="4285809"/>
            <a:ext cx="487235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000" dirty="0" smtClean="0"/>
          </a:p>
          <a:p>
            <a:pPr>
              <a:spcAft>
                <a:spcPts val="600"/>
              </a:spcAft>
            </a:pPr>
            <a:endParaRPr lang="en-US" sz="20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Let </a:t>
            </a:r>
            <a:r>
              <a:rPr lang="en-US" dirty="0" smtClean="0"/>
              <a:t>users select muscle types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Let users select exercise types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Let user see their workout results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199968" y="4285809"/>
            <a:ext cx="17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iPhone apps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94210" y="2072346"/>
            <a:ext cx="1747612" cy="2065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204185" y="2863153"/>
            <a:ext cx="0" cy="1422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88" y="3162258"/>
            <a:ext cx="1373921" cy="12883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3" r="16143"/>
          <a:stretch/>
        </p:blipFill>
        <p:spPr>
          <a:xfrm>
            <a:off x="2768401" y="4426000"/>
            <a:ext cx="1503570" cy="1374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151" y="4612976"/>
            <a:ext cx="207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Amplify, rectify </a:t>
            </a:r>
            <a:r>
              <a:rPr lang="en-US" dirty="0"/>
              <a:t>and </a:t>
            </a:r>
            <a:r>
              <a:rPr lang="en-US" dirty="0" smtClean="0"/>
              <a:t>integrate the captured signal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5151" y="3206264"/>
            <a:ext cx="207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Capture the signal generated by the targeted muscle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733" y="4761903"/>
            <a:ext cx="899807" cy="12945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48" y="1690688"/>
            <a:ext cx="1607076" cy="9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1563</Words>
  <Application>Microsoft Office PowerPoint</Application>
  <PresentationFormat>Widescreen</PresentationFormat>
  <Paragraphs>344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Wearable Muscle Sensing Exercise System</vt:lpstr>
      <vt:lpstr>Team Information</vt:lpstr>
      <vt:lpstr>Topics</vt:lpstr>
      <vt:lpstr>Problem and Ideal Solution</vt:lpstr>
      <vt:lpstr>Project Objective</vt:lpstr>
      <vt:lpstr>Current Existing Solutions and Our Solution</vt:lpstr>
      <vt:lpstr>Our Solution</vt:lpstr>
      <vt:lpstr>Our Solution (Technical)</vt:lpstr>
      <vt:lpstr>Design</vt:lpstr>
      <vt:lpstr>Design Arduino</vt:lpstr>
      <vt:lpstr>Design Arduino - Timer</vt:lpstr>
      <vt:lpstr>Design Arduino - Calibration</vt:lpstr>
      <vt:lpstr>Design Arduino – High-level correct repetition and fatigue detection</vt:lpstr>
      <vt:lpstr>PowerPoint Presentation</vt:lpstr>
      <vt:lpstr>Electrode Sleeve Measures muscle activity via electrical signals on the user’s skin   </vt:lpstr>
      <vt:lpstr>Muscle Sensor V3 Conditions the electrode’s signal to work with the analog-to-digital converter on the Arduino </vt:lpstr>
      <vt:lpstr>Arduino UNO Digital “brain” of project</vt:lpstr>
      <vt:lpstr>Bluefruit LE Shield Provides Arduino with Bluetooth capabilities</vt:lpstr>
      <vt:lpstr>SHAF Bluetooth Interaction view</vt:lpstr>
      <vt:lpstr>SHAF Bluetooth Communication Hierarchy</vt:lpstr>
      <vt:lpstr>PowerPoint Presentation</vt:lpstr>
      <vt:lpstr>Data Collection Testing our setup with many subjects </vt:lpstr>
      <vt:lpstr>MATLAB Analysis Testing and tuning our algorithms using the data we collected </vt:lpstr>
      <vt:lpstr>MATLAB Analysis Testing and tuning our algorithms using the data we collected </vt:lpstr>
      <vt:lpstr>MATLAB Analysis Testing and tuning our algorithms using the data we collected </vt:lpstr>
      <vt:lpstr>Project Cost</vt:lpstr>
      <vt:lpstr>Summary: What Worked</vt:lpstr>
      <vt:lpstr>Summary: What Didn’t Work</vt:lpstr>
      <vt:lpstr>Summary: Lessons Learned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</dc:creator>
  <cp:lastModifiedBy>Todd Harlow</cp:lastModifiedBy>
  <cp:revision>147</cp:revision>
  <dcterms:created xsi:type="dcterms:W3CDTF">2016-01-31T21:06:29Z</dcterms:created>
  <dcterms:modified xsi:type="dcterms:W3CDTF">2016-06-02T19:41:40Z</dcterms:modified>
</cp:coreProperties>
</file>